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B0BC800-26C2-4758-AB07-5BDA9CD49F60}" type="datetimeFigureOut">
              <a:rPr lang="en-US" smtClean="0"/>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2209085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0BC800-26C2-4758-AB07-5BDA9CD49F60}" type="datetimeFigureOut">
              <a:rPr lang="en-US" smtClean="0"/>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3165234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0BC800-26C2-4758-AB07-5BDA9CD49F60}" type="datetimeFigureOut">
              <a:rPr lang="en-US" smtClean="0"/>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2283186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0BC800-26C2-4758-AB07-5BDA9CD49F60}" type="datetimeFigureOut">
              <a:rPr lang="en-US" smtClean="0"/>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334725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B0BC800-26C2-4758-AB07-5BDA9CD49F60}" type="datetimeFigureOut">
              <a:rPr lang="en-US" smtClean="0"/>
              <a:t>9/29/2024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621335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B0BC800-26C2-4758-AB07-5BDA9CD49F60}" type="datetimeFigureOut">
              <a:rPr lang="en-US" smtClean="0"/>
              <a:t>9/29/2024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3501529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B0BC800-26C2-4758-AB07-5BDA9CD49F60}" type="datetimeFigureOut">
              <a:rPr lang="en-US" smtClean="0"/>
              <a:t>9/29/2024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2250357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B0BC800-26C2-4758-AB07-5BDA9CD49F60}" type="datetimeFigureOut">
              <a:rPr lang="en-US" smtClean="0"/>
              <a:t>9/29/2024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439652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0BC800-26C2-4758-AB07-5BDA9CD49F60}" type="datetimeFigureOut">
              <a:rPr lang="en-US" smtClean="0"/>
              <a:t>9/29/2024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3733437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0BC800-26C2-4758-AB07-5BDA9CD49F60}" type="datetimeFigureOut">
              <a:rPr lang="en-US" smtClean="0"/>
              <a:t>9/29/2024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3394135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0BC800-26C2-4758-AB07-5BDA9CD49F60}" type="datetimeFigureOut">
              <a:rPr lang="en-US" smtClean="0"/>
              <a:t>9/29/2024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209CE5-B4A3-4CEB-85DB-99DF0BC89150}" type="slidenum">
              <a:rPr lang="en-US" smtClean="0"/>
              <a:t>‹#›</a:t>
            </a:fld>
            <a:endParaRPr lang="en-US"/>
          </a:p>
        </p:txBody>
      </p:sp>
    </p:spTree>
    <p:extLst>
      <p:ext uri="{BB962C8B-B14F-4D97-AF65-F5344CB8AC3E}">
        <p14:creationId xmlns:p14="http://schemas.microsoft.com/office/powerpoint/2010/main" val="4098872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0BC800-26C2-4758-AB07-5BDA9CD49F60}" type="datetimeFigureOut">
              <a:rPr lang="en-US" smtClean="0"/>
              <a:t>9/29/2024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209CE5-B4A3-4CEB-85DB-99DF0BC89150}" type="slidenum">
              <a:rPr lang="en-US" smtClean="0"/>
              <a:t>‹#›</a:t>
            </a:fld>
            <a:endParaRPr lang="en-US"/>
          </a:p>
        </p:txBody>
      </p:sp>
    </p:spTree>
    <p:extLst>
      <p:ext uri="{BB962C8B-B14F-4D97-AF65-F5344CB8AC3E}">
        <p14:creationId xmlns:p14="http://schemas.microsoft.com/office/powerpoint/2010/main" val="11179296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808" y="1"/>
            <a:ext cx="2172237" cy="798490"/>
          </a:xfrm>
        </p:spPr>
        <p:txBody>
          <a:bodyPr>
            <a:normAutofit/>
          </a:bodyPr>
          <a:lstStyle/>
          <a:p>
            <a:r>
              <a:rPr lang="en-US" sz="4400" b="1" dirty="0" smtClean="0">
                <a:solidFill>
                  <a:srgbClr val="7030A0"/>
                </a:solidFill>
                <a:latin typeface="Algerian" panose="04020705040A02060702" pitchFamily="82" charset="0"/>
              </a:rPr>
              <a:t>Keys 1</a:t>
            </a:r>
            <a:endParaRPr lang="en-US" sz="4400" b="1" dirty="0">
              <a:solidFill>
                <a:srgbClr val="7030A0"/>
              </a:solidFill>
              <a:latin typeface="Algerian" panose="04020705040A02060702" pitchFamily="82" charset="0"/>
            </a:endParaRPr>
          </a:p>
        </p:txBody>
      </p:sp>
      <p:sp>
        <p:nvSpPr>
          <p:cNvPr id="3" name="Subtitle 2"/>
          <p:cNvSpPr>
            <a:spLocks noGrp="1"/>
          </p:cNvSpPr>
          <p:nvPr>
            <p:ph type="subTitle" idx="1"/>
          </p:nvPr>
        </p:nvSpPr>
        <p:spPr>
          <a:xfrm>
            <a:off x="55808" y="682580"/>
            <a:ext cx="6873026" cy="4575220"/>
          </a:xfrm>
        </p:spPr>
        <p:txBody>
          <a:bodyPr>
            <a:normAutofit fontScale="70000" lnSpcReduction="20000"/>
          </a:bodyPr>
          <a:lstStyle/>
          <a:p>
            <a:endParaRPr lang="az-Latn-AZ" sz="2600" b="1" i="1" dirty="0" smtClean="0">
              <a:solidFill>
                <a:srgbClr val="002060"/>
              </a:solidFill>
            </a:endParaRPr>
          </a:p>
          <a:p>
            <a:r>
              <a:rPr lang="en-US" sz="2600" b="1" i="1" dirty="0" smtClean="0">
                <a:solidFill>
                  <a:srgbClr val="002060"/>
                </a:solidFill>
              </a:rPr>
              <a:t>SO</a:t>
            </a:r>
            <a:r>
              <a:rPr lang="en-US" sz="2600" b="1" i="1" dirty="0" smtClean="0">
                <a:solidFill>
                  <a:srgbClr val="FF0000"/>
                </a:solidFill>
              </a:rPr>
              <a:t>C</a:t>
            </a:r>
            <a:r>
              <a:rPr lang="en-US" sz="2600" b="1" i="1" dirty="0" smtClean="0">
                <a:solidFill>
                  <a:srgbClr val="00B050"/>
                </a:solidFill>
              </a:rPr>
              <a:t>AR</a:t>
            </a:r>
            <a:r>
              <a:rPr lang="en-US" sz="2600" b="1" i="1" dirty="0" smtClean="0"/>
              <a:t> </a:t>
            </a:r>
            <a:r>
              <a:rPr lang="az-Latn-AZ" sz="2600" b="1" i="1" dirty="0" smtClean="0"/>
              <a:t>şirkətində işləyən bir iqtisadçı neft və neft məhsullarının dünya iqtisadiyyatında heç bir əhəmiyyəti olmadığını deyir.Bu məsələ ilə bağlı diskusiyya keçirilir.İqtisadçının fikri haqqında təşkilatda bir şəxs yanlış olduğunu söyləyir.Fikrini əsaslandırmaq üçün Yaxın şərq ölkələrindəki baş verən münaqişə zamanı neft və neft məhsullarının ixracının dayandığını</a:t>
            </a:r>
            <a:r>
              <a:rPr lang="en-US" sz="2600" b="1" i="1" dirty="0" smtClean="0"/>
              <a:t>,</a:t>
            </a:r>
            <a:r>
              <a:rPr lang="az-Latn-AZ" sz="2600" b="1" i="1" dirty="0" smtClean="0"/>
              <a:t>dünyada neftin qiymətinin dəfələrlə artdığını söyləyir.Bu artımın neft və neft məhsulları  istehlakçılarına nece təsir etdiyini söyləmək istədikdə iqtisadçı onun sözünü kəsir.</a:t>
            </a:r>
          </a:p>
          <a:p>
            <a:endParaRPr lang="az-Latn-AZ" b="1" i="1" dirty="0" smtClean="0"/>
          </a:p>
          <a:p>
            <a:endParaRPr lang="az-Latn-AZ" b="1" i="1" dirty="0"/>
          </a:p>
          <a:p>
            <a:r>
              <a:rPr lang="az-Latn-AZ" b="1" i="1" dirty="0" smtClean="0"/>
              <a:t>1)Sizcə iqtisadçının bu davranış qaydası işgüzar kommunikasiyaya necə təsir edəcək</a:t>
            </a:r>
            <a:r>
              <a:rPr lang="en-US" b="1" i="1" dirty="0" smtClean="0"/>
              <a:t>?</a:t>
            </a:r>
          </a:p>
          <a:p>
            <a:endParaRPr lang="en-US" b="1" i="1" dirty="0" smtClean="0"/>
          </a:p>
          <a:p>
            <a:endParaRPr lang="en-US" b="1" i="1" dirty="0" smtClean="0"/>
          </a:p>
          <a:p>
            <a:endParaRPr lang="az-Latn-AZ" b="1" i="1" dirty="0" smtClean="0"/>
          </a:p>
          <a:p>
            <a:r>
              <a:rPr lang="en-US" b="1" i="1" dirty="0" smtClean="0"/>
              <a:t>2)</a:t>
            </a:r>
            <a:r>
              <a:rPr lang="az-Latn-AZ" b="1" i="1" dirty="0" smtClean="0"/>
              <a:t>İşgüzar kommunikasiyanın belə anında hansı davranış strategiyasını tətbiq edərdiniz</a:t>
            </a:r>
            <a:r>
              <a:rPr lang="en-US" b="1" i="1" dirty="0" smtClean="0"/>
              <a:t>?</a:t>
            </a:r>
            <a:endParaRPr lang="az-Latn-AZ" b="1" i="1" dirty="0" smtClean="0"/>
          </a:p>
          <a:p>
            <a:endParaRPr lang="en-US" b="1" i="1" dirty="0"/>
          </a:p>
        </p:txBody>
      </p:sp>
      <p:pic>
        <p:nvPicPr>
          <p:cNvPr id="8" name="Picture 7"/>
          <p:cNvPicPr>
            <a:picLocks noChangeAspect="1"/>
          </p:cNvPicPr>
          <p:nvPr/>
        </p:nvPicPr>
        <p:blipFill>
          <a:blip r:embed="rId2"/>
          <a:stretch>
            <a:fillRect/>
          </a:stretch>
        </p:blipFill>
        <p:spPr>
          <a:xfrm>
            <a:off x="6928834" y="399246"/>
            <a:ext cx="3129566" cy="3431211"/>
          </a:xfrm>
          <a:prstGeom prst="rect">
            <a:avLst/>
          </a:prstGeom>
          <a:ln w="12700">
            <a:solidFill>
              <a:schemeClr val="tx1"/>
            </a:solidFill>
          </a:ln>
        </p:spPr>
      </p:pic>
      <p:pic>
        <p:nvPicPr>
          <p:cNvPr id="9" name="Picture 8"/>
          <p:cNvPicPr>
            <a:picLocks noChangeAspect="1"/>
          </p:cNvPicPr>
          <p:nvPr/>
        </p:nvPicPr>
        <p:blipFill>
          <a:blip r:embed="rId3"/>
          <a:stretch>
            <a:fillRect/>
          </a:stretch>
        </p:blipFill>
        <p:spPr>
          <a:xfrm>
            <a:off x="7386702" y="3593205"/>
            <a:ext cx="4109839" cy="2794716"/>
          </a:xfrm>
          <a:prstGeom prst="rect">
            <a:avLst/>
          </a:prstGeom>
          <a:ln w="12700">
            <a:solidFill>
              <a:schemeClr val="tx1"/>
            </a:solidFill>
          </a:ln>
        </p:spPr>
      </p:pic>
      <p:pic>
        <p:nvPicPr>
          <p:cNvPr id="10" name="Picture 9"/>
          <p:cNvPicPr>
            <a:picLocks noChangeAspect="1"/>
          </p:cNvPicPr>
          <p:nvPr/>
        </p:nvPicPr>
        <p:blipFill>
          <a:blip r:embed="rId4"/>
          <a:stretch>
            <a:fillRect/>
          </a:stretch>
        </p:blipFill>
        <p:spPr>
          <a:xfrm>
            <a:off x="9441621" y="1885340"/>
            <a:ext cx="2591473" cy="2429082"/>
          </a:xfrm>
          <a:prstGeom prst="rect">
            <a:avLst/>
          </a:prstGeom>
          <a:ln w="12700">
            <a:solidFill>
              <a:schemeClr val="tx1"/>
            </a:solidFill>
          </a:ln>
        </p:spPr>
      </p:pic>
      <p:cxnSp>
        <p:nvCxnSpPr>
          <p:cNvPr id="12" name="Straight Connector 11"/>
          <p:cNvCxnSpPr/>
          <p:nvPr/>
        </p:nvCxnSpPr>
        <p:spPr>
          <a:xfrm>
            <a:off x="386366" y="4314422"/>
            <a:ext cx="6272011"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a:off x="356315" y="5703194"/>
            <a:ext cx="6302062" cy="2147"/>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204229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lstStyle/>
          <a:p>
            <a:r>
              <a:rPr lang="az-Latn-AZ" b="1" dirty="0" smtClean="0">
                <a:solidFill>
                  <a:srgbClr val="00B0F0"/>
                </a:solidFill>
                <a:latin typeface="Algerian" panose="04020705040A02060702" pitchFamily="82" charset="0"/>
              </a:rPr>
              <a:t>Keys 2</a:t>
            </a:r>
            <a:endParaRPr lang="en-US" b="1" dirty="0">
              <a:solidFill>
                <a:srgbClr val="00B0F0"/>
              </a:solidFill>
              <a:latin typeface="Algerian" panose="04020705040A02060702" pitchFamily="82" charset="0"/>
            </a:endParaRPr>
          </a:p>
        </p:txBody>
      </p:sp>
      <p:sp>
        <p:nvSpPr>
          <p:cNvPr id="3" name="Content Placeholder 2"/>
          <p:cNvSpPr>
            <a:spLocks noGrp="1"/>
          </p:cNvSpPr>
          <p:nvPr>
            <p:ph idx="1"/>
          </p:nvPr>
        </p:nvSpPr>
        <p:spPr>
          <a:xfrm>
            <a:off x="90152" y="991674"/>
            <a:ext cx="7624293" cy="5866326"/>
          </a:xfrm>
        </p:spPr>
        <p:txBody>
          <a:bodyPr>
            <a:normAutofit/>
          </a:bodyPr>
          <a:lstStyle/>
          <a:p>
            <a:pPr marL="0" indent="0">
              <a:buNone/>
            </a:pPr>
            <a:r>
              <a:rPr lang="az-Latn-AZ" sz="1800" b="1" i="1" dirty="0" smtClean="0"/>
              <a:t>COP29 layihəsində iştirak etmək istəyən bir gənc bu işlə məşğul olan məsul şəxslə telefonla danışıq şansı əldə edir.Danışığın ümumi həcmi 3 dəqiqədən ibarət olacaqdı.Bu qısa danışıq zamanı o layihə rəhbəri ilə elə danışmalıdır ki</a:t>
            </a:r>
            <a:r>
              <a:rPr lang="en-US" sz="1800" b="1" i="1" dirty="0" smtClean="0"/>
              <a:t>,</a:t>
            </a:r>
            <a:r>
              <a:rPr lang="az-Latn-AZ" sz="1800" b="1" i="1" dirty="0" smtClean="0"/>
              <a:t>həm layihə haqda bütün lazımlı məlumatları əldə etsin</a:t>
            </a:r>
            <a:r>
              <a:rPr lang="en-US" sz="1800" b="1" i="1" dirty="0" smtClean="0"/>
              <a:t>,</a:t>
            </a:r>
            <a:r>
              <a:rPr lang="az-Latn-AZ" sz="1800" b="1" i="1" dirty="0" smtClean="0"/>
              <a:t> həm də özünün bu layihədə iştirakı şərait yaratsın.</a:t>
            </a:r>
          </a:p>
          <a:p>
            <a:pPr marL="0" indent="0">
              <a:buNone/>
            </a:pPr>
            <a:r>
              <a:rPr lang="az-Latn-AZ" sz="1800" b="1" i="1" dirty="0" smtClean="0"/>
              <a:t>Zəng zamanı layihə rəhbəri gəncdən layihəyə olan həvəsinin səbəbini və özü haqda qısa məlumatlar verməsini xahiş edir.Gənc qeyri-rəsmi nitq etiketlərindən istifadə edərək özü haqqında uzun məlumatlar verməyə çalışır.Layihə rəhbəri olduqca mülayim bir tərzdə  onun sözünü kəsməyə və layihə haqda məlumat verməyə çalışsa da</a:t>
            </a:r>
            <a:r>
              <a:rPr lang="en-US" sz="1800" b="1" i="1" dirty="0" smtClean="0"/>
              <a:t>, </a:t>
            </a:r>
            <a:r>
              <a:rPr lang="az-Latn-AZ" sz="1800" b="1" i="1" dirty="0" smtClean="0"/>
              <a:t>gənc bu hərəkətə davam edir və rəhbər bir anda </a:t>
            </a:r>
            <a:r>
              <a:rPr lang="en-US" sz="1800" b="1" i="1" dirty="0" smtClean="0">
                <a:solidFill>
                  <a:srgbClr val="7030A0"/>
                </a:solidFill>
              </a:rPr>
              <a:t>“</a:t>
            </a:r>
            <a:r>
              <a:rPr lang="az-Latn-AZ" sz="1800" b="1" i="1" dirty="0" smtClean="0">
                <a:solidFill>
                  <a:srgbClr val="7030A0"/>
                </a:solidFill>
              </a:rPr>
              <a:t>Sizə ayrılmış 3 dəqiqənin sonuna gəldik</a:t>
            </a:r>
            <a:r>
              <a:rPr lang="en-US" sz="1800" b="1" i="1" dirty="0" smtClean="0">
                <a:solidFill>
                  <a:srgbClr val="7030A0"/>
                </a:solidFill>
              </a:rPr>
              <a:t>”</a:t>
            </a:r>
            <a:r>
              <a:rPr lang="en-US" sz="1800" b="1" i="1" dirty="0" smtClean="0"/>
              <a:t> – </a:t>
            </a:r>
            <a:r>
              <a:rPr lang="en-US" sz="1800" b="1" i="1" dirty="0" err="1" smtClean="0"/>
              <a:t>deyib</a:t>
            </a:r>
            <a:r>
              <a:rPr lang="en-US" sz="1800" b="1" i="1" dirty="0" smtClean="0"/>
              <a:t> z</a:t>
            </a:r>
            <a:r>
              <a:rPr lang="az-Latn-AZ" sz="1800" b="1" i="1" dirty="0" smtClean="0"/>
              <a:t>əngi sonlandırır.</a:t>
            </a:r>
          </a:p>
          <a:p>
            <a:pPr marL="0" indent="0">
              <a:buNone/>
            </a:pPr>
            <a:endParaRPr lang="az-Latn-AZ" sz="1800" b="1" i="1" dirty="0" smtClean="0"/>
          </a:p>
          <a:p>
            <a:pPr marL="0" indent="0">
              <a:buNone/>
            </a:pPr>
            <a:r>
              <a:rPr lang="az-Latn-AZ" sz="1800" b="1" i="1" dirty="0" smtClean="0"/>
              <a:t>1)Sizcə gənc layihədə iştirak etmək haqqı əldə edə biləcək mi</a:t>
            </a:r>
            <a:r>
              <a:rPr lang="en-US" sz="1800" b="1" i="1" dirty="0" smtClean="0"/>
              <a:t>? Se</a:t>
            </a:r>
            <a:r>
              <a:rPr lang="az-Latn-AZ" sz="1800" b="1" i="1" dirty="0" smtClean="0"/>
              <a:t>çiminizi əsaslandırın.</a:t>
            </a:r>
          </a:p>
          <a:p>
            <a:pPr marL="0" indent="0">
              <a:buNone/>
            </a:pPr>
            <a:endParaRPr lang="az-Latn-AZ" sz="1800" b="1" i="1" dirty="0"/>
          </a:p>
          <a:p>
            <a:pPr marL="0" indent="0">
              <a:buNone/>
            </a:pPr>
            <a:r>
              <a:rPr lang="az-Latn-AZ" sz="1800" b="1" i="1" dirty="0" smtClean="0"/>
              <a:t>2)Siz bu situasiyada rəhbər şəxslə nece ünsiyyət qurardınız</a:t>
            </a:r>
            <a:r>
              <a:rPr lang="en-US" sz="1800" b="1" i="1" dirty="0"/>
              <a:t>?</a:t>
            </a:r>
          </a:p>
        </p:txBody>
      </p:sp>
      <p:cxnSp>
        <p:nvCxnSpPr>
          <p:cNvPr id="5" name="Straight Connector 4"/>
          <p:cNvCxnSpPr/>
          <p:nvPr/>
        </p:nvCxnSpPr>
        <p:spPr>
          <a:xfrm>
            <a:off x="180304" y="5473521"/>
            <a:ext cx="6928834" cy="0"/>
          </a:xfrm>
          <a:prstGeom prst="line">
            <a:avLst/>
          </a:prstGeom>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180304" y="6334260"/>
            <a:ext cx="6928834" cy="0"/>
          </a:xfrm>
          <a:prstGeom prst="line">
            <a:avLst/>
          </a:prstGeom>
        </p:spPr>
        <p:style>
          <a:lnRef idx="1">
            <a:schemeClr val="dk1"/>
          </a:lnRef>
          <a:fillRef idx="0">
            <a:schemeClr val="dk1"/>
          </a:fillRef>
          <a:effectRef idx="0">
            <a:schemeClr val="dk1"/>
          </a:effectRef>
          <a:fontRef idx="minor">
            <a:schemeClr val="tx1"/>
          </a:fontRef>
        </p:style>
      </p:cxnSp>
      <p:pic>
        <p:nvPicPr>
          <p:cNvPr id="8" name="Picture 7"/>
          <p:cNvPicPr>
            <a:picLocks noChangeAspect="1"/>
          </p:cNvPicPr>
          <p:nvPr/>
        </p:nvPicPr>
        <p:blipFill>
          <a:blip r:embed="rId2"/>
          <a:stretch>
            <a:fillRect/>
          </a:stretch>
        </p:blipFill>
        <p:spPr>
          <a:xfrm>
            <a:off x="7523196" y="1246939"/>
            <a:ext cx="3152565" cy="2037679"/>
          </a:xfrm>
          <a:prstGeom prst="rect">
            <a:avLst/>
          </a:prstGeom>
          <a:ln w="57150">
            <a:solidFill>
              <a:schemeClr val="tx1"/>
            </a:solidFill>
          </a:ln>
        </p:spPr>
      </p:pic>
      <p:pic>
        <p:nvPicPr>
          <p:cNvPr id="10" name="Picture 9"/>
          <p:cNvPicPr>
            <a:picLocks noChangeAspect="1"/>
          </p:cNvPicPr>
          <p:nvPr/>
        </p:nvPicPr>
        <p:blipFill>
          <a:blip r:embed="rId3"/>
          <a:stretch>
            <a:fillRect/>
          </a:stretch>
        </p:blipFill>
        <p:spPr>
          <a:xfrm>
            <a:off x="9659615" y="1930080"/>
            <a:ext cx="2433647" cy="2601477"/>
          </a:xfrm>
          <a:prstGeom prst="rect">
            <a:avLst/>
          </a:prstGeom>
          <a:ln w="57150">
            <a:solidFill>
              <a:schemeClr val="tx1"/>
            </a:solidFill>
          </a:ln>
        </p:spPr>
      </p:pic>
      <p:pic>
        <p:nvPicPr>
          <p:cNvPr id="11" name="Picture 10"/>
          <p:cNvPicPr>
            <a:picLocks noChangeAspect="1"/>
          </p:cNvPicPr>
          <p:nvPr/>
        </p:nvPicPr>
        <p:blipFill>
          <a:blip r:embed="rId4"/>
          <a:stretch>
            <a:fillRect/>
          </a:stretch>
        </p:blipFill>
        <p:spPr>
          <a:xfrm>
            <a:off x="7752257" y="3230818"/>
            <a:ext cx="2620026" cy="2016370"/>
          </a:xfrm>
          <a:prstGeom prst="rect">
            <a:avLst/>
          </a:prstGeom>
          <a:ln w="57150">
            <a:solidFill>
              <a:schemeClr val="tx1"/>
            </a:solidFill>
          </a:ln>
        </p:spPr>
      </p:pic>
    </p:spTree>
    <p:extLst>
      <p:ext uri="{BB962C8B-B14F-4D97-AF65-F5344CB8AC3E}">
        <p14:creationId xmlns:p14="http://schemas.microsoft.com/office/powerpoint/2010/main" val="720371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031" y="1"/>
            <a:ext cx="4765183" cy="991672"/>
          </a:xfrm>
        </p:spPr>
        <p:txBody>
          <a:bodyPr/>
          <a:lstStyle/>
          <a:p>
            <a:r>
              <a:rPr lang="en-US" b="1" dirty="0" smtClean="0">
                <a:solidFill>
                  <a:srgbClr val="FFC000"/>
                </a:solidFill>
                <a:latin typeface="Algerian" panose="04020705040A02060702" pitchFamily="82" charset="0"/>
              </a:rPr>
              <a:t>Keys 3</a:t>
            </a:r>
            <a:endParaRPr lang="en-US" b="1" dirty="0">
              <a:solidFill>
                <a:srgbClr val="FFC000"/>
              </a:solidFill>
              <a:latin typeface="Algerian" panose="04020705040A02060702" pitchFamily="82" charset="0"/>
            </a:endParaRPr>
          </a:p>
        </p:txBody>
      </p:sp>
      <p:sp>
        <p:nvSpPr>
          <p:cNvPr id="3" name="Content Placeholder 2"/>
          <p:cNvSpPr>
            <a:spLocks noGrp="1"/>
          </p:cNvSpPr>
          <p:nvPr>
            <p:ph idx="1"/>
          </p:nvPr>
        </p:nvSpPr>
        <p:spPr>
          <a:xfrm>
            <a:off x="103031" y="759854"/>
            <a:ext cx="8178083" cy="5988676"/>
          </a:xfrm>
        </p:spPr>
        <p:txBody>
          <a:bodyPr>
            <a:normAutofit/>
          </a:bodyPr>
          <a:lstStyle/>
          <a:p>
            <a:pPr marL="0" indent="0">
              <a:buNone/>
            </a:pPr>
            <a:r>
              <a:rPr lang="en-US" sz="1800" b="1" i="1" dirty="0" err="1" smtClean="0"/>
              <a:t>Maliyy</a:t>
            </a:r>
            <a:r>
              <a:rPr lang="az-Latn-AZ" sz="1800" b="1" i="1" dirty="0" smtClean="0"/>
              <a:t>ə işçilərindən ibarət bir qrup könüllü maliyyə tələbələri ilə öz peşələri və gələcək imkanları ilə bağlı müşavirə keçirmək qərarına gəlir.Onlar bu müşavirə ilə bağlı gündəlik hazırlamalı və tələbələrə yönləndirməli idilər.Gündəliyi hazırlayan könüllü saatı diqqətsizlik nəticəsində yarım saat fərqilə səhv qeyd edir.Müşavirə günü çatanda maliyyəçilər düzgün saatda tələbələr isə qeyd olunmuş saatda gəlir.Bu zaman onlar arasında münaqişə yaranır</a:t>
            </a:r>
            <a:r>
              <a:rPr lang="en-US" sz="1800" b="1" i="1" dirty="0" smtClean="0"/>
              <a:t>, </a:t>
            </a:r>
            <a:r>
              <a:rPr lang="az-Latn-AZ" sz="1800" b="1" i="1" dirty="0" smtClean="0"/>
              <a:t>saatı səhv qeyd eden maliyyəçi özünü haqlı çıxarmaq üçün səsini ucaldır və bu da münaqişənin böyüməsinə səbəb olur.Bu vəziyyətin davam etməsinin yaradacağı problemləri başa düşən maliyyəçilərdən biri aranı sakitləşdirir və yoldaşı adına üzr istəyib</a:t>
            </a:r>
            <a:r>
              <a:rPr lang="en-US" sz="1800" b="1" i="1" dirty="0" smtClean="0"/>
              <a:t>, </a:t>
            </a:r>
            <a:r>
              <a:rPr lang="az-Latn-AZ" sz="1800" b="1" i="1" dirty="0" smtClean="0"/>
              <a:t> tələbələrə müşavirəni gələn həftə fərqli bir saata təxirə salmağı təklif edir.Tələbələrin bir qismi bu müşavirənin onlara qatacaqlarını bildikləri üçün təklifi qəbul edir</a:t>
            </a:r>
            <a:r>
              <a:rPr lang="en-US" sz="1800" b="1" i="1" dirty="0" smtClean="0"/>
              <a:t>, </a:t>
            </a:r>
            <a:r>
              <a:rPr lang="az-Latn-AZ" sz="1800" b="1" i="1" dirty="0" smtClean="0"/>
              <a:t>digərləri əvvəlcə onlara göndərilən yanlış gündəlik üçün maliyyəçinin şəxsən üzr istəməsinin tələb edir.</a:t>
            </a:r>
          </a:p>
          <a:p>
            <a:pPr marL="0" indent="0">
              <a:buNone/>
            </a:pPr>
            <a:endParaRPr lang="en-US" sz="1800" b="1" i="1" dirty="0" smtClean="0"/>
          </a:p>
          <a:p>
            <a:pPr marL="0" indent="0">
              <a:buNone/>
            </a:pPr>
            <a:r>
              <a:rPr lang="az-Latn-AZ" sz="1800" b="1" i="1" dirty="0" smtClean="0"/>
              <a:t>1)Sizcə tələbələr etdikləri təklifdə haqlıdırmı</a:t>
            </a:r>
            <a:r>
              <a:rPr lang="en-US" sz="1800" b="1" i="1" dirty="0" smtClean="0"/>
              <a:t>?</a:t>
            </a:r>
            <a:r>
              <a:rPr lang="en-US" sz="1800" b="1" i="1" dirty="0" err="1" smtClean="0"/>
              <a:t>Siz</a:t>
            </a:r>
            <a:r>
              <a:rPr lang="en-US" sz="1800" b="1" i="1" dirty="0" smtClean="0"/>
              <a:t> </a:t>
            </a:r>
            <a:r>
              <a:rPr lang="en-US" sz="1800" b="1" i="1" dirty="0" err="1" smtClean="0"/>
              <a:t>olsan</a:t>
            </a:r>
            <a:r>
              <a:rPr lang="az-Latn-AZ" sz="1800" b="1" i="1" dirty="0" smtClean="0"/>
              <a:t>ız necə reaksiya verərdiniz</a:t>
            </a:r>
            <a:r>
              <a:rPr lang="en-US" sz="1800" b="1" i="1" dirty="0" smtClean="0"/>
              <a:t>?</a:t>
            </a:r>
          </a:p>
          <a:p>
            <a:pPr marL="0" indent="0">
              <a:buNone/>
            </a:pPr>
            <a:endParaRPr lang="en-US" sz="1800" b="1" i="1" dirty="0"/>
          </a:p>
          <a:p>
            <a:pPr marL="0" indent="0">
              <a:buNone/>
            </a:pPr>
            <a:r>
              <a:rPr lang="en-US" sz="1800" b="1" i="1" dirty="0" smtClean="0"/>
              <a:t>2)S</a:t>
            </a:r>
            <a:r>
              <a:rPr lang="az-Latn-AZ" sz="1800" b="1" i="1" dirty="0" smtClean="0"/>
              <a:t>əhv gündəliyi hazırlayan maliyyəçinin yerində olsanız siz nə edərdiniz</a:t>
            </a:r>
            <a:r>
              <a:rPr lang="en-US" sz="1800" b="1" i="1" dirty="0" smtClean="0"/>
              <a:t>?</a:t>
            </a:r>
          </a:p>
          <a:p>
            <a:pPr marL="0" indent="0">
              <a:buNone/>
            </a:pPr>
            <a:endParaRPr lang="en-US" sz="1800" b="1" i="1" dirty="0"/>
          </a:p>
          <a:p>
            <a:pPr marL="0" indent="0">
              <a:buNone/>
            </a:pPr>
            <a:r>
              <a:rPr lang="en-US" sz="1800" b="1" i="1" dirty="0" smtClean="0"/>
              <a:t>3)</a:t>
            </a:r>
            <a:r>
              <a:rPr lang="en-US" sz="1800" b="1" i="1" dirty="0" err="1" smtClean="0"/>
              <a:t>Ya</a:t>
            </a:r>
            <a:r>
              <a:rPr lang="az-Latn-AZ" sz="1800" b="1" i="1" dirty="0" smtClean="0"/>
              <a:t>şanan situasiyada sizin nöqteyi-nəzərinizdə haqlı və haqsız tərəflər kimlərdir</a:t>
            </a:r>
            <a:r>
              <a:rPr lang="en-US" sz="1800" b="1" i="1" dirty="0" smtClean="0"/>
              <a:t>?</a:t>
            </a:r>
          </a:p>
          <a:p>
            <a:pPr marL="0" indent="0">
              <a:buNone/>
            </a:pPr>
            <a:endParaRPr lang="az-Latn-AZ" sz="1800" b="1" i="1" dirty="0" smtClean="0"/>
          </a:p>
        </p:txBody>
      </p:sp>
      <p:cxnSp>
        <p:nvCxnSpPr>
          <p:cNvPr id="5" name="Straight Connector 4"/>
          <p:cNvCxnSpPr/>
          <p:nvPr/>
        </p:nvCxnSpPr>
        <p:spPr>
          <a:xfrm flipV="1">
            <a:off x="244699" y="5087155"/>
            <a:ext cx="7611414" cy="12879"/>
          </a:xfrm>
          <a:prstGeom prst="line">
            <a:avLst/>
          </a:prstGeom>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flipV="1">
            <a:off x="244699" y="5889938"/>
            <a:ext cx="7611414" cy="12879"/>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p:cNvCxnSpPr/>
          <p:nvPr/>
        </p:nvCxnSpPr>
        <p:spPr>
          <a:xfrm flipV="1">
            <a:off x="244699" y="6679842"/>
            <a:ext cx="7611414" cy="12879"/>
          </a:xfrm>
          <a:prstGeom prst="line">
            <a:avLst/>
          </a:prstGeom>
        </p:spPr>
        <p:style>
          <a:lnRef idx="1">
            <a:schemeClr val="dk1"/>
          </a:lnRef>
          <a:fillRef idx="0">
            <a:schemeClr val="dk1"/>
          </a:fillRef>
          <a:effectRef idx="0">
            <a:schemeClr val="dk1"/>
          </a:effectRef>
          <a:fontRef idx="minor">
            <a:schemeClr val="tx1"/>
          </a:fontRef>
        </p:style>
      </p:cxnSp>
      <p:pic>
        <p:nvPicPr>
          <p:cNvPr id="9" name="Picture 8"/>
          <p:cNvPicPr>
            <a:picLocks noChangeAspect="1"/>
          </p:cNvPicPr>
          <p:nvPr/>
        </p:nvPicPr>
        <p:blipFill>
          <a:blip r:embed="rId2"/>
          <a:stretch>
            <a:fillRect/>
          </a:stretch>
        </p:blipFill>
        <p:spPr>
          <a:xfrm>
            <a:off x="8062173" y="991673"/>
            <a:ext cx="2792435" cy="2034259"/>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11" name="Picture 10"/>
          <p:cNvPicPr>
            <a:picLocks noChangeAspect="1"/>
          </p:cNvPicPr>
          <p:nvPr/>
        </p:nvPicPr>
        <p:blipFill>
          <a:blip r:embed="rId3"/>
          <a:stretch>
            <a:fillRect/>
          </a:stretch>
        </p:blipFill>
        <p:spPr>
          <a:xfrm>
            <a:off x="8422782" y="2836475"/>
            <a:ext cx="3271502" cy="2535521"/>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13" name="Picture 12"/>
          <p:cNvPicPr>
            <a:picLocks noChangeAspect="1"/>
          </p:cNvPicPr>
          <p:nvPr/>
        </p:nvPicPr>
        <p:blipFill>
          <a:blip r:embed="rId4"/>
          <a:stretch>
            <a:fillRect/>
          </a:stretch>
        </p:blipFill>
        <p:spPr>
          <a:xfrm>
            <a:off x="10148685" y="2105695"/>
            <a:ext cx="1893061" cy="1648497"/>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3671371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404</Words>
  <Application>Microsoft Office PowerPoint</Application>
  <PresentationFormat>Widescreen</PresentationFormat>
  <Paragraphs>25</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Algerian</vt:lpstr>
      <vt:lpstr>Arial</vt:lpstr>
      <vt:lpstr>Calibri</vt:lpstr>
      <vt:lpstr>Calibri Light</vt:lpstr>
      <vt:lpstr>Office Theme</vt:lpstr>
      <vt:lpstr>Keys 1</vt:lpstr>
      <vt:lpstr>Keys 2</vt:lpstr>
      <vt:lpstr>Keys 3</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Keys 1</dc:title>
  <dc:creator>Nihad</dc:creator>
  <cp:lastModifiedBy>Nihad</cp:lastModifiedBy>
  <cp:revision>11</cp:revision>
  <dcterms:created xsi:type="dcterms:W3CDTF">2024-09-28T18:32:52Z</dcterms:created>
  <dcterms:modified xsi:type="dcterms:W3CDTF">2024-09-29T15:33:11Z</dcterms:modified>
</cp:coreProperties>
</file>

<file path=docProps/thumbnail.jpeg>
</file>